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4976"/>
              </a:gs>
              <a:gs pos="100000">
                <a:srgbClr val="008081"/>
              </a:gs>
            </a:gsLst>
            <a:lin scaled="0" ang="1890000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EB-5 Investment Risk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3200">
                <a:solidFill>
                  <a:srgbClr val="FFFFFF"/>
                </a:solidFill>
              </a:defRPr>
            </a:pPr>
            <a:r>
              <a:t>GGG Group vs HomeFed Corporation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572000"/>
            <a:ext cx="7315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>
                <a:solidFill>
                  <a:srgbClr val="FFFFFF"/>
                </a:solidFill>
              </a:defRPr>
            </a:pPr>
            <a:r>
              <a:t>A Comprehensive Comparison for EB-5 Visa Investors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600">
                <a:solidFill>
                  <a:srgbClr val="FFFFFF"/>
                </a:solidFill>
              </a:defRPr>
            </a:pPr>
            <a:r>
              <a:t>May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Implementation Strategy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Next Steps for HomeFed Investment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Contact HomeFed: Reach out to Trevor Anderson, Director of EB-5 Financing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Review Documents: Obtain and carefully review all project offering documents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Legal Consultation: Engage qualified EB-5 immigration attorney for review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Analysis: Have financial advisor review investment structure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Site Visit: Consider visiting the Cota Vera 2 project site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Reference Check: Speak with previous HomeFed EB-5 investors if possible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Final Decision: Make informed investment decision based on complete due diligence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Disclaimer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This analysis is for informational purposes only and does not constitute investment, legal, or immigration advice.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All EB-5 investments carry risks including potential loss of capital and no guarantee of immigration success.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Always consult with qualified professionals before making investment decisions.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Information is based on publicly available sources and research conducted as of May 2025.</a:t>
            </a:r>
          </a:p>
          <a:p>
            <a:pPr>
              <a:spcAft>
                <a:spcPts val="1800"/>
              </a:spcAft>
              <a:defRPr sz="1800">
                <a:solidFill>
                  <a:srgbClr val="2C3E50"/>
                </a:solidFill>
              </a:defRPr>
            </a:pPr>
            <a:r>
              <a:t>Past performance does not guarantee future results.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>
                <a:solidFill>
                  <a:srgbClr val="2C3E50"/>
                </a:solidFill>
              </a:defRPr>
            </a:pPr>
            <a:r>
              <a:t>© 2025 EB-5 Investment Risk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GGG Group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HIGH (85%)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Project approvals rescinded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wildfire risk exposure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uncertainty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HomeFed Corporation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Risk Assessment: LOW (25%)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Proven track record with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Early investor repayments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Strong financial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Established market presence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57200" y="5303520"/>
            <a:ext cx="8229600" cy="640080"/>
          </a:xfrm>
          <a:prstGeom prst="roundRect">
            <a:avLst/>
          </a:prstGeom>
          <a:solidFill>
            <a:srgbClr val="F5F5F5"/>
          </a:solidFill>
          <a:ln>
            <a:solidFill>
              <a:srgbClr val="0080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5394960"/>
            <a:ext cx="7863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1600" b="1">
                <a:solidFill>
                  <a:srgbClr val="008081"/>
                </a:solidFill>
              </a:defRPr>
            </a:pPr>
            <a:r>
              <a:t>Key Finding: HomeFed Corporation presents significantly lower risk compared to GGG Group for EB-5 investment purposes.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Guenoc Valley Project - Major Concerns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Environmental Litigation: Center for Biological Diversity and California Native Plant Society lawsuit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Court Ruling: Lake County judge ruled the county failed to adequately address wildfire evacuation and safety impacts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Current Status: Case is before the California Court of Appeals with no decision timeline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Project Status: All county approvals rescinded, project 'back to square one'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Wildfire Risk: Site has burned 11 times since 1952 (2014, 2015, 2018, 2020)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AG Settlement: California Attorney General demanded changes to address wildfire risks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GGG Group - Healdsburg Vineyard Hotel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8 acres in Healdsburg, California wine country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Size: 108 luxury keys (99 rooms, 9 suites)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Amenities: 100-seat restaurant, 60-seat rooftop bar, 15,500 sq ft event space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88% complete as of April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Investment: $800,000 minimum, High Unemployment TEA designation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USCIS Status: Project approved by USCIS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Concern: GGG Group's involvement in the problematic Guenoc Valley development raises questions about overall risk management practices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Corporation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259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Proven 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Village of Escaya: Completed EB-5 project with early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Cota Vera 1: Completed project with investors receiving full repayment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Recognition: Top 25 Developer and Agents Top Project Award winner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(I-956F approval for Cota Vera 2 in only 6 months)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Position: Operating in Otay Ranch, one of nation's top-selling master planned communities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Clean Record: No significant regulatory enforcement actions identified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HomeFed - Cota Vera 2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Current EB-5 Offering &amp; Security Measures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01168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Location: San Diego's Otay Ranch master planned community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Scale: Up to 3,276 homes including for-sale homes and luxury rental apartments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Community Features: Neighborhood retail, elementary school, recreational amenities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Construction Status: Grading and apartment construction commenced in 2023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Timeline: Homebuilding begins in 2025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First Position Trust Deed: Senior security position for EB-5 investors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Completion Guarantee: Developer guarantee for project completion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Conservative Structure: Emphasis on conservative financial approach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Risk Comparison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261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2880360"/>
                <a:gridCol w="2880360"/>
              </a:tblGrid>
              <a:tr h="587828"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Risk Factor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GGG Group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800" b="1">
                          <a:solidFill>
                            <a:srgbClr val="FFFFFF"/>
                          </a:solidFill>
                        </a:defRPr>
                      </a:pPr>
                      <a:r>
                        <a:t>HomeFed Corporation</a:t>
                      </a:r>
                    </a:p>
                  </a:txBody>
                  <a:tcPr>
                    <a:solidFill>
                      <a:srgbClr val="004976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Legal/Regulatory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Environmental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(95%)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Project Completion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(80%)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Financial Security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(60%)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(20%)</a:t>
                      </a:r>
                    </a:p>
                  </a:txBody>
                  <a:tcPr/>
                </a:tc>
              </a:tr>
              <a:tr h="587828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Market Risk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E74C3C"/>
                          </a:solidFill>
                        </a:defRPr>
                      </a:pPr>
                      <a:r>
                        <a:t>HIGH (85%)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(25%)</a:t>
                      </a:r>
                    </a:p>
                  </a:txBody>
                  <a:tcPr>
                    <a:solidFill>
                      <a:srgbClr val="F5F5F5"/>
                    </a:solidFill>
                  </a:tcPr>
                </a:tc>
              </a:tr>
              <a:tr h="587832">
                <a:tc>
                  <a:txBody>
                    <a:bodyPr wrap="square"/>
                    <a:lstStyle/>
                    <a:p>
                      <a:pPr>
                        <a:defRPr sz="1600" b="1"/>
                      </a:pPr>
                      <a:r>
                        <a:t>Transparency Risk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F39C12"/>
                          </a:solidFill>
                        </a:defRPr>
                      </a:pPr>
                      <a:r>
                        <a:t>MODERATE (65%)</a:t>
                      </a:r>
                    </a:p>
                  </a:txBody>
                  <a:tcPr/>
                </a:tc>
                <a:tc>
                  <a:txBody>
                    <a:bodyPr wrap="square"/>
                    <a:lstStyle/>
                    <a:p>
                      <a:pPr>
                        <a:defRPr sz="1600" b="1">
                          <a:solidFill>
                            <a:srgbClr val="27AE60"/>
                          </a:solidFill>
                        </a:defRPr>
                      </a:pPr>
                      <a:r>
                        <a:t>LOW (15%)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EB-5 Due Diligence Best Practices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Critical Factors to Evaluate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Developer track record of completions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Financial structure and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Market conditions and demand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Regulatory compliance history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Legal issues and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Job creation methodology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Exit strategy and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371600"/>
            <a:ext cx="4114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400" b="1">
                <a:solidFill>
                  <a:srgbClr val="008081"/>
                </a:solidFill>
              </a:defRPr>
            </a:pPr>
            <a:r>
              <a:t>Red Flags to Avoid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Ongoing environmental litigation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Rescinded government approvals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Extreme natural disaster risk zones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Limited developer track record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Lack of security measures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Poor communication and transparency</a:t>
            </a:r>
          </a:p>
          <a:p>
            <a:pPr lvl="1">
              <a:defRPr sz="1800">
                <a:solidFill>
                  <a:srgbClr val="2C3E50"/>
                </a:solidFill>
              </a:defRPr>
            </a:pPr>
            <a:r>
              <a:t>• Unrealistic projections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18288" cy="4572000"/>
          </a:xfrm>
          <a:prstGeom prst="rect">
            <a:avLst/>
          </a:prstGeom>
          <a:solidFill>
            <a:srgbClr val="0080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49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3200" b="1">
                <a:solidFill>
                  <a:srgbClr val="FFFFFF"/>
                </a:solidFill>
              </a:defRPr>
            </a:pPr>
            <a:r>
              <a:t>Final Recommendation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0" y="6309360"/>
            <a:ext cx="457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r">
              <a:defRPr sz="1200">
                <a:solidFill>
                  <a:srgbClr val="2C3E50"/>
                </a:solidFill>
              </a:defRPr>
            </a:pPr>
            <a:r>
              <a:t>263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371600"/>
            <a:ext cx="8229600" cy="7315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463040"/>
            <a:ext cx="78638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Recommended Choice: HomeFed Corporation presents significantly lower risk and better investor protection compared to GGG Group for EB-5 investment purposes.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 b="1">
                <a:solidFill>
                  <a:srgbClr val="008081"/>
                </a:solidFill>
              </a:defRPr>
            </a:pPr>
            <a:r>
              <a:t>Key Reasons: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834640"/>
            <a:ext cx="8229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Proven Track Record: Successfully completed multiple EB-5 projects with demonstrated investor repayments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Financial Security: Offers completion guarantees and first position trust deed security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Market Stability: Operating in established San Diego real estate market with proven demand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Regulatory Compliance: Fast USCIS approvals and clean compliance record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Transparency: Clear communication and regular project updates</a:t>
            </a:r>
          </a:p>
          <a:p>
            <a:pPr>
              <a:spcAft>
                <a:spcPts val="1200"/>
              </a:spcAft>
              <a:defRPr sz="1800">
                <a:solidFill>
                  <a:srgbClr val="2C3E50"/>
                </a:solidFill>
              </a:defRPr>
            </a:pPr>
            <a:r>
              <a:t>• Risk Management: Conservative financial approach and experienced management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